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Roboto Condensed"/>
      <p:regular r:id="rId22"/>
      <p:bold r:id="rId23"/>
      <p:italic r:id="rId24"/>
      <p:boldItalic r:id="rId25"/>
    </p:embeddedFont>
    <p:embeddedFont>
      <p:font typeface="Roboto Condensed Light"/>
      <p:regular r:id="rId26"/>
      <p:bold r:id="rId27"/>
      <p:italic r:id="rId28"/>
      <p:boldItalic r:id="rId29"/>
    </p:embeddedFont>
    <p:embeddedFont>
      <p:font typeface="Roboto Light"/>
      <p:regular r:id="rId30"/>
      <p:bold r:id="rId31"/>
      <p:italic r:id="rId32"/>
      <p:boldItalic r:id="rId33"/>
    </p:embeddedFont>
    <p:embeddedFont>
      <p:font typeface="Gantari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RobotoCondensed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RobotoCondensed-italic.fntdata"/><Relationship Id="rId23" Type="http://schemas.openxmlformats.org/officeDocument/2006/relationships/font" Target="fonts/RobotoCondense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CondensedLight-regular.fntdata"/><Relationship Id="rId25" Type="http://schemas.openxmlformats.org/officeDocument/2006/relationships/font" Target="fonts/RobotoCondensed-boldItalic.fntdata"/><Relationship Id="rId28" Type="http://schemas.openxmlformats.org/officeDocument/2006/relationships/font" Target="fonts/RobotoCondensedLight-italic.fntdata"/><Relationship Id="rId27" Type="http://schemas.openxmlformats.org/officeDocument/2006/relationships/font" Target="fonts/RobotoCondensed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Light-bold.fntdata"/><Relationship Id="rId30" Type="http://schemas.openxmlformats.org/officeDocument/2006/relationships/font" Target="fonts/RobotoLight-regular.fntdata"/><Relationship Id="rId11" Type="http://schemas.openxmlformats.org/officeDocument/2006/relationships/slide" Target="slides/slide7.xml"/><Relationship Id="rId33" Type="http://schemas.openxmlformats.org/officeDocument/2006/relationships/font" Target="fonts/Roboto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Light-italic.fntdata"/><Relationship Id="rId13" Type="http://schemas.openxmlformats.org/officeDocument/2006/relationships/slide" Target="slides/slide9.xml"/><Relationship Id="rId35" Type="http://schemas.openxmlformats.org/officeDocument/2006/relationships/font" Target="fonts/GantariExtraBold-boldItalic.fntdata"/><Relationship Id="rId12" Type="http://schemas.openxmlformats.org/officeDocument/2006/relationships/slide" Target="slides/slide8.xml"/><Relationship Id="rId34" Type="http://schemas.openxmlformats.org/officeDocument/2006/relationships/font" Target="fonts/GantariExtraBold-bold.fntdata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2cd8de04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42cd8de04e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06340de0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506340de0c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06340de0c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506340de0c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06340de0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506340de0c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06340de0c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506340de0c_1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06340de0c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506340de0c_1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://stat.gibdd.ru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5210" y="2897747"/>
            <a:ext cx="3154788" cy="93590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652803" y="5140609"/>
            <a:ext cx="3744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Александр Калинин</a:t>
            </a:r>
            <a:endParaRPr i="0" sz="24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г. Тамбов, МАОУ СОШ № 22 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2006250" y="1378075"/>
            <a:ext cx="81795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700">
                <a:solidFill>
                  <a:schemeClr val="dk1"/>
                </a:solidFill>
              </a:rPr>
              <a:t>ПРОГРАММНО-АППАРАТНЫЙ КОМПЛЕКС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0" lang="ru-RU" sz="31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«</a:t>
            </a:r>
            <a:r>
              <a:rPr lang="ru-RU" sz="3100">
                <a:solidFill>
                  <a:schemeClr val="dk1"/>
                </a:solidFill>
              </a:rPr>
              <a:t>ПЕШЕХОД ПРЕВЫШЕ ВСЕГО</a:t>
            </a:r>
            <a:r>
              <a:rPr i="0" lang="ru-RU" sz="31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»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-304" y="6687281"/>
            <a:ext cx="12192300" cy="170700"/>
          </a:xfrm>
          <a:prstGeom prst="rect">
            <a:avLst/>
          </a:prstGeom>
          <a:solidFill>
            <a:srgbClr val="8627A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0" y="-4628"/>
            <a:ext cx="12192000" cy="1217965"/>
          </a:xfrm>
          <a:prstGeom prst="rect">
            <a:avLst/>
          </a:prstGeom>
          <a:solidFill>
            <a:srgbClr val="03A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253" y="345353"/>
            <a:ext cx="2050629" cy="60834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187000" y="1213325"/>
            <a:ext cx="619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Идея и описание проекта</a:t>
            </a:r>
            <a:endParaRPr sz="2800"/>
          </a:p>
        </p:txBody>
      </p:sp>
      <p:sp>
        <p:nvSpPr>
          <p:cNvPr id="95" name="Google Shape;95;p14"/>
          <p:cNvSpPr txBox="1"/>
          <p:nvPr/>
        </p:nvSpPr>
        <p:spPr>
          <a:xfrm>
            <a:off x="186975" y="2008891"/>
            <a:ext cx="63102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Проект «Пешеход превыше всего» – программа, которая управляет светофором для повышения безопасности на пешеходных переходах.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Система в реальном времени анализирует видеопоток с IP-камеры, используя компьютерное зрение, для детектирования пешеходов, животных, автомобилей и управления светофором.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Цель – снижение количества пострадавших пешеходов и повышение пропускной способности дорог за счёт автоматического управления светофором с </a:t>
            </a:r>
            <a:r>
              <a:rPr lang="ru-RU" sz="1500">
                <a:latin typeface="Roboto"/>
                <a:ea typeface="Roboto"/>
                <a:cs typeface="Roboto"/>
                <a:sym typeface="Roboto"/>
              </a:rPr>
              <a:t>учетом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дорожной ситуации.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статистике ГИБДД за 2024 год, 70% травм пешеходы получают на нерегулируемых пешеходных переходах. В 2024 году на таких переходах пострадало и погибло 10 615 человек (</a:t>
            </a:r>
            <a:r>
              <a:rPr lang="ru-RU" sz="1500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http://stat.gibdd.ru/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4"/>
          <p:cNvSpPr/>
          <p:nvPr/>
        </p:nvSpPr>
        <p:spPr>
          <a:xfrm flipH="1" rot="10800000">
            <a:off x="186990" y="1699557"/>
            <a:ext cx="2499000" cy="97500"/>
          </a:xfrm>
          <a:prstGeom prst="rect">
            <a:avLst/>
          </a:prstGeom>
          <a:solidFill>
            <a:srgbClr val="FEC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6955439" y="4034646"/>
            <a:ext cx="46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Место для фото </a:t>
            </a:r>
            <a:endParaRPr/>
          </a:p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или иллюстрации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8" name="Google Shape;98;p14" title="Снимок экрана 2025-03-27 11134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1525" y="1916125"/>
            <a:ext cx="4963751" cy="440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75207" y="247866"/>
            <a:ext cx="913579" cy="723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/>
          <p:nvPr/>
        </p:nvSpPr>
        <p:spPr>
          <a:xfrm>
            <a:off x="-304" y="6687281"/>
            <a:ext cx="12192300" cy="170700"/>
          </a:xfrm>
          <a:prstGeom prst="rect">
            <a:avLst/>
          </a:prstGeom>
          <a:solidFill>
            <a:srgbClr val="8627A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0" y="-4628"/>
            <a:ext cx="12192000" cy="1218000"/>
          </a:xfrm>
          <a:prstGeom prst="rect">
            <a:avLst/>
          </a:prstGeom>
          <a:solidFill>
            <a:srgbClr val="03A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5207" y="247866"/>
            <a:ext cx="913579" cy="723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8253" y="345353"/>
            <a:ext cx="2050630" cy="60834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187000" y="1213375"/>
            <a:ext cx="687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Аналоги и оценка новизны</a:t>
            </a: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98788" y="2043635"/>
            <a:ext cx="6232200" cy="41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Существуют решения, такие как </a:t>
            </a: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стандартные 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светофоры, светофоры с </a:t>
            </a: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кнопкой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умные 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светофоры и системы </a:t>
            </a: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активной подсветки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Стандартные и кнопочные светофоры </a:t>
            </a: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гарантируют 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пропуск пешехода, но </a:t>
            </a: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не учитывают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дорожную ситуацию и животных, </a:t>
            </a: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замедляют 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скорость движения.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Умные 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светофоры обеспечивают частичную оптимизацию трафика, однако требуют </a:t>
            </a: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сложной 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инфраструктуры (датчики в асфальте и </a:t>
            </a:r>
            <a:r>
              <a:rPr lang="ru-RU" sz="1500">
                <a:latin typeface="Roboto"/>
                <a:ea typeface="Roboto"/>
                <a:cs typeface="Roboto"/>
                <a:sym typeface="Roboto"/>
              </a:rPr>
              <a:t>централизованную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систему </a:t>
            </a:r>
            <a:r>
              <a:rPr lang="ru-RU" sz="1500">
                <a:latin typeface="Roboto"/>
                <a:ea typeface="Roboto"/>
                <a:cs typeface="Roboto"/>
                <a:sym typeface="Roboto"/>
              </a:rPr>
              <a:t>управления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и </a:t>
            </a: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больших финансовых вложений 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для установки.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Системы активной подсветки </a:t>
            </a: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повышают 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заметность пешехода, но </a:t>
            </a: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не обеспечивают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переключение светофора при необходимости, что приводит к жертвам. Они выступают как </a:t>
            </a: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предупредительная 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мера.</a:t>
            </a:r>
            <a:endParaRPr sz="1500"/>
          </a:p>
        </p:txBody>
      </p:sp>
      <p:pic>
        <p:nvPicPr>
          <p:cNvPr id="110" name="Google Shape;110;p15" title="таблица оценки различных типов светофоров.png"/>
          <p:cNvPicPr preferRelativeResize="0"/>
          <p:nvPr/>
        </p:nvPicPr>
        <p:blipFill rotWithShape="1">
          <a:blip r:embed="rId5">
            <a:alphaModFix/>
          </a:blip>
          <a:srcRect b="0" l="0" r="0" t="1088"/>
          <a:stretch/>
        </p:blipFill>
        <p:spPr>
          <a:xfrm>
            <a:off x="6719325" y="1915450"/>
            <a:ext cx="4963749" cy="453481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/>
          <p:nvPr/>
        </p:nvSpPr>
        <p:spPr>
          <a:xfrm flipH="1" rot="10800000">
            <a:off x="186990" y="1699557"/>
            <a:ext cx="2499000" cy="97500"/>
          </a:xfrm>
          <a:prstGeom prst="rect">
            <a:avLst/>
          </a:prstGeom>
          <a:solidFill>
            <a:srgbClr val="FEC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-304" y="6687281"/>
            <a:ext cx="12192300" cy="170700"/>
          </a:xfrm>
          <a:prstGeom prst="rect">
            <a:avLst/>
          </a:prstGeom>
          <a:solidFill>
            <a:srgbClr val="8627A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0" y="-4628"/>
            <a:ext cx="12192000" cy="1218000"/>
          </a:xfrm>
          <a:prstGeom prst="rect">
            <a:avLst/>
          </a:prstGeom>
          <a:solidFill>
            <a:srgbClr val="03A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5207" y="247866"/>
            <a:ext cx="913579" cy="723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8253" y="345353"/>
            <a:ext cx="2050630" cy="60834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187000" y="1213375"/>
            <a:ext cx="815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Уникальность проекта</a:t>
            </a: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98789" y="2043647"/>
            <a:ext cx="64242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Разработанный цифровой продукт сочетает автоматическое </a:t>
            </a: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детектирование 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пешеходов и животных в реальном времени с </a:t>
            </a: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анализом плотности 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автомобильного </a:t>
            </a: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потока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освещенности 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времени </a:t>
            </a: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суток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Оптимальное использование </a:t>
            </a:r>
            <a:r>
              <a:rPr lang="ru-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системы на </a:t>
            </a:r>
            <a:r>
              <a:rPr b="1" lang="ru-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междугородних трассах</a:t>
            </a:r>
            <a:r>
              <a:rPr lang="ru-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b="1" lang="ru-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городах</a:t>
            </a:r>
            <a:r>
              <a:rPr lang="ru-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без единой системы управления светофорами.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отличие от существующих решений, система не требует </a:t>
            </a: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дорогостоящего 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монтажа датчиков в дорожное полотно, а использует современные </a:t>
            </a: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алгоритмы 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компьютерного зрения для оптимального соотношения точности и скорости.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Это обеспечивает более </a:t>
            </a: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гибкую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масштабируемую 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b="1"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экономичную </a:t>
            </a: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технологию управления светофорами для повышения безопасности и скорости дорожного движения.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7175436" y="4157784"/>
            <a:ext cx="489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Место для фото </a:t>
            </a:r>
            <a:endParaRPr/>
          </a:p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или иллюстрации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" name="Google Shape;123;p16"/>
          <p:cNvSpPr/>
          <p:nvPr/>
        </p:nvSpPr>
        <p:spPr>
          <a:xfrm flipH="1" rot="10800000">
            <a:off x="186990" y="1699557"/>
            <a:ext cx="2499000" cy="97500"/>
          </a:xfrm>
          <a:prstGeom prst="rect">
            <a:avLst/>
          </a:prstGeom>
          <a:solidFill>
            <a:srgbClr val="FEC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16" title="Снимок экрана 2025-03-27 1117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9325" y="1915450"/>
            <a:ext cx="4963751" cy="4581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-304" y="6687281"/>
            <a:ext cx="12192300" cy="170700"/>
          </a:xfrm>
          <a:prstGeom prst="rect">
            <a:avLst/>
          </a:prstGeom>
          <a:solidFill>
            <a:srgbClr val="8627A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-4628"/>
            <a:ext cx="12192000" cy="1218000"/>
          </a:xfrm>
          <a:prstGeom prst="rect">
            <a:avLst/>
          </a:prstGeom>
          <a:solidFill>
            <a:srgbClr val="03A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5207" y="247866"/>
            <a:ext cx="913579" cy="723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8253" y="345353"/>
            <a:ext cx="2050630" cy="6083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187000" y="1213375"/>
            <a:ext cx="684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Технологии и инструменты</a:t>
            </a:r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6052789" y="4101657"/>
            <a:ext cx="402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Место для фото </a:t>
            </a:r>
            <a:endParaRPr/>
          </a:p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или иллюстрации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5" name="Google Shape;135;p17" title="для фона текста.png"/>
          <p:cNvPicPr preferRelativeResize="0"/>
          <p:nvPr/>
        </p:nvPicPr>
        <p:blipFill rotWithShape="1">
          <a:blip r:embed="rId5">
            <a:alphaModFix amt="62000"/>
          </a:blip>
          <a:srcRect b="19354" l="0" r="14074" t="0"/>
          <a:stretch/>
        </p:blipFill>
        <p:spPr>
          <a:xfrm>
            <a:off x="110537" y="3241107"/>
            <a:ext cx="5147383" cy="7742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6" name="Google Shape;136;p17" title="для фона текста.png"/>
          <p:cNvPicPr preferRelativeResize="0"/>
          <p:nvPr/>
        </p:nvPicPr>
        <p:blipFill rotWithShape="1">
          <a:blip r:embed="rId5">
            <a:alphaModFix amt="62000"/>
          </a:blip>
          <a:srcRect b="19354" l="0" r="14074" t="0"/>
          <a:stretch/>
        </p:blipFill>
        <p:spPr>
          <a:xfrm>
            <a:off x="110537" y="4193479"/>
            <a:ext cx="5147383" cy="7742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7" name="Google Shape;137;p17" title="для фона текста.png"/>
          <p:cNvPicPr preferRelativeResize="0"/>
          <p:nvPr/>
        </p:nvPicPr>
        <p:blipFill rotWithShape="1">
          <a:blip r:embed="rId5">
            <a:alphaModFix amt="62000"/>
          </a:blip>
          <a:srcRect b="19354" l="0" r="14074" t="0"/>
          <a:stretch/>
        </p:blipFill>
        <p:spPr>
          <a:xfrm>
            <a:off x="110537" y="2570486"/>
            <a:ext cx="5147383" cy="4966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8" name="Google Shape;138;p17" title="для фона текста.png"/>
          <p:cNvPicPr preferRelativeResize="0"/>
          <p:nvPr/>
        </p:nvPicPr>
        <p:blipFill rotWithShape="1">
          <a:blip r:embed="rId5">
            <a:alphaModFix amt="62000"/>
          </a:blip>
          <a:srcRect b="19354" l="0" r="14074" t="0"/>
          <a:stretch/>
        </p:blipFill>
        <p:spPr>
          <a:xfrm>
            <a:off x="110537" y="5149579"/>
            <a:ext cx="5147383" cy="7742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9" name="Google Shape;139;p17"/>
          <p:cNvSpPr txBox="1"/>
          <p:nvPr/>
        </p:nvSpPr>
        <p:spPr>
          <a:xfrm>
            <a:off x="239237" y="2027827"/>
            <a:ext cx="5147400" cy="3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Для реализации проекта использовались следующие технологии и программы: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Python (3.8+) – основной язык программирования</a:t>
            </a:r>
            <a:b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OpenCV, NumPy, Pillow – обработка изображений и видеопотока</a:t>
            </a:r>
            <a:b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Ultralytics и модели YOLO  – детектирование объектов в реальном времени</a:t>
            </a:r>
            <a:b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Аппаратные средства: IP-камера и светофор с управляющей платой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7"/>
          <p:cNvSpPr/>
          <p:nvPr/>
        </p:nvSpPr>
        <p:spPr>
          <a:xfrm flipH="1" rot="10800000">
            <a:off x="186990" y="1699557"/>
            <a:ext cx="2499000" cy="97500"/>
          </a:xfrm>
          <a:prstGeom prst="rect">
            <a:avLst/>
          </a:prstGeom>
          <a:solidFill>
            <a:srgbClr val="FEC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17" title="99b6a4fc-4aee-4bfb-a5b6-d1c294a6d12c.png"/>
          <p:cNvPicPr preferRelativeResize="0"/>
          <p:nvPr/>
        </p:nvPicPr>
        <p:blipFill rotWithShape="1">
          <a:blip r:embed="rId6">
            <a:alphaModFix/>
          </a:blip>
          <a:srcRect b="0" l="26290" r="23852" t="2085"/>
          <a:stretch/>
        </p:blipFill>
        <p:spPr>
          <a:xfrm>
            <a:off x="7066119" y="1915458"/>
            <a:ext cx="4253752" cy="4651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-304" y="6687281"/>
            <a:ext cx="12192300" cy="170700"/>
          </a:xfrm>
          <a:prstGeom prst="rect">
            <a:avLst/>
          </a:prstGeom>
          <a:solidFill>
            <a:srgbClr val="8627A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0" y="-4628"/>
            <a:ext cx="12192000" cy="1218000"/>
          </a:xfrm>
          <a:prstGeom prst="rect">
            <a:avLst/>
          </a:prstGeom>
          <a:solidFill>
            <a:srgbClr val="03A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5207" y="247866"/>
            <a:ext cx="913579" cy="723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8253" y="345353"/>
            <a:ext cx="2050630" cy="6083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187000" y="1213375"/>
            <a:ext cx="819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Схема работы</a:t>
            </a:r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7185336" y="4106681"/>
            <a:ext cx="490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Место для фото </a:t>
            </a:r>
            <a:endParaRPr/>
          </a:p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или иллюстрации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104664" y="2029229"/>
            <a:ext cx="6269400" cy="4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Комплекс работает по такому алгоритму: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AutoNum type="arabicPeriod"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перекрестке устанавливаются 2 камеры, направленных на тротуар и 1 камера, направленная непосредственно на дорогу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AutoNum type="arabicPeriod"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видеопоток в реальном времени передается для обработки в программу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AutoNum type="arabicPeriod"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анализирует видеопотоки и считает: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lphaLcPeriod"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количество пешеходов, стоящих перед пешеходным </a:t>
            </a:r>
            <a:r>
              <a:rPr lang="ru-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переходом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lphaLcPeriod"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время </a:t>
            </a:r>
            <a:r>
              <a:rPr lang="ru-RU" sz="1500">
                <a:latin typeface="Roboto"/>
                <a:ea typeface="Roboto"/>
                <a:cs typeface="Roboto"/>
                <a:sym typeface="Roboto"/>
              </a:rPr>
              <a:t>ожидания пешеходов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lphaLcPeriod"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плотность автомобильного потока 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lphaLcPeriod"/>
            </a:pPr>
            <a:r>
              <a:rPr lang="ru-RU" sz="1500">
                <a:latin typeface="Roboto"/>
                <a:ea typeface="Roboto"/>
                <a:cs typeface="Roboto"/>
                <a:sym typeface="Roboto"/>
              </a:rPr>
              <a:t>освещенность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lphaLcPeriod"/>
            </a:pPr>
            <a:r>
              <a:rPr lang="ru-RU" sz="1500">
                <a:latin typeface="Roboto"/>
                <a:ea typeface="Roboto"/>
                <a:cs typeface="Roboto"/>
                <a:sym typeface="Roboto"/>
              </a:rPr>
              <a:t>время суток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AutoNum type="arabicPeriod"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алгоритм рассчитывает оптимальное время для переключения сигнала светофора в зависимости от данных из пункта 3 и заданных коэффициентов внутри программы</a:t>
            </a:r>
            <a:endParaRPr sz="15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18"/>
          <p:cNvSpPr/>
          <p:nvPr/>
        </p:nvSpPr>
        <p:spPr>
          <a:xfrm flipH="1" rot="10800000">
            <a:off x="186990" y="1699557"/>
            <a:ext cx="2499000" cy="97500"/>
          </a:xfrm>
          <a:prstGeom prst="rect">
            <a:avLst/>
          </a:prstGeom>
          <a:solidFill>
            <a:srgbClr val="FEC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18" title="Снимок экрана 2025-03-27 220807.png"/>
          <p:cNvPicPr preferRelativeResize="0"/>
          <p:nvPr/>
        </p:nvPicPr>
        <p:blipFill rotWithShape="1">
          <a:blip r:embed="rId5">
            <a:alphaModFix/>
          </a:blip>
          <a:srcRect b="0" l="0" r="5997" t="0"/>
          <a:stretch/>
        </p:blipFill>
        <p:spPr>
          <a:xfrm>
            <a:off x="6719325" y="1940900"/>
            <a:ext cx="4963750" cy="4362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/>
          <p:nvPr/>
        </p:nvSpPr>
        <p:spPr>
          <a:xfrm>
            <a:off x="-304" y="6687281"/>
            <a:ext cx="12192300" cy="170700"/>
          </a:xfrm>
          <a:prstGeom prst="rect">
            <a:avLst/>
          </a:prstGeom>
          <a:solidFill>
            <a:srgbClr val="8627A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0" y="-4628"/>
            <a:ext cx="12192000" cy="1218000"/>
          </a:xfrm>
          <a:prstGeom prst="rect">
            <a:avLst/>
          </a:prstGeom>
          <a:solidFill>
            <a:srgbClr val="03A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5207" y="247866"/>
            <a:ext cx="913579" cy="723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8253" y="345353"/>
            <a:ext cx="2050630" cy="60834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/>
        </p:nvSpPr>
        <p:spPr>
          <a:xfrm>
            <a:off x="187000" y="1213375"/>
            <a:ext cx="442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Этапы работы</a:t>
            </a:r>
            <a:endParaRPr/>
          </a:p>
        </p:txBody>
      </p:sp>
      <p:grpSp>
        <p:nvGrpSpPr>
          <p:cNvPr id="164" name="Google Shape;164;p19"/>
          <p:cNvGrpSpPr/>
          <p:nvPr/>
        </p:nvGrpSpPr>
        <p:grpSpPr>
          <a:xfrm>
            <a:off x="147388" y="2131114"/>
            <a:ext cx="3617478" cy="1937512"/>
            <a:chOff x="5220072" y="987574"/>
            <a:chExt cx="3384300" cy="3384300"/>
          </a:xfrm>
        </p:grpSpPr>
        <p:sp>
          <p:nvSpPr>
            <p:cNvPr id="165" name="Google Shape;165;p19"/>
            <p:cNvSpPr/>
            <p:nvPr/>
          </p:nvSpPr>
          <p:spPr>
            <a:xfrm>
              <a:off x="5220072" y="987574"/>
              <a:ext cx="3384300" cy="33843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6" name="Google Shape;166;p19"/>
            <p:cNvGrpSpPr/>
            <p:nvPr/>
          </p:nvGrpSpPr>
          <p:grpSpPr>
            <a:xfrm>
              <a:off x="5292200" y="1131590"/>
              <a:ext cx="3168232" cy="3168232"/>
              <a:chOff x="5292200" y="1131590"/>
              <a:chExt cx="3168232" cy="3168232"/>
            </a:xfrm>
          </p:grpSpPr>
          <p:grpSp>
            <p:nvGrpSpPr>
              <p:cNvPr id="167" name="Google Shape;167;p19"/>
              <p:cNvGrpSpPr/>
              <p:nvPr/>
            </p:nvGrpSpPr>
            <p:grpSpPr>
              <a:xfrm>
                <a:off x="5364088" y="1131590"/>
                <a:ext cx="3096232" cy="3168232"/>
                <a:chOff x="5364088" y="1131590"/>
                <a:chExt cx="3096232" cy="3168232"/>
              </a:xfrm>
            </p:grpSpPr>
            <p:cxnSp>
              <p:nvCxnSpPr>
                <p:cNvPr id="168" name="Google Shape;168;p19"/>
                <p:cNvCxnSpPr/>
                <p:nvPr/>
              </p:nvCxnSpPr>
              <p:spPr>
                <a:xfrm>
                  <a:off x="5364088" y="1131590"/>
                  <a:ext cx="1008000" cy="1080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69" name="Google Shape;169;p19"/>
                <p:cNvCxnSpPr/>
                <p:nvPr/>
              </p:nvCxnSpPr>
              <p:spPr>
                <a:xfrm>
                  <a:off x="7452320" y="3219822"/>
                  <a:ext cx="1008000" cy="1080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0" name="Google Shape;170;p19"/>
              <p:cNvGrpSpPr/>
              <p:nvPr/>
            </p:nvGrpSpPr>
            <p:grpSpPr>
              <a:xfrm rot="5400000">
                <a:off x="5328200" y="1095590"/>
                <a:ext cx="3096232" cy="3168232"/>
                <a:chOff x="5364088" y="1131590"/>
                <a:chExt cx="3096232" cy="3168232"/>
              </a:xfrm>
            </p:grpSpPr>
            <p:cxnSp>
              <p:nvCxnSpPr>
                <p:cNvPr id="171" name="Google Shape;171;p19"/>
                <p:cNvCxnSpPr/>
                <p:nvPr/>
              </p:nvCxnSpPr>
              <p:spPr>
                <a:xfrm>
                  <a:off x="5364088" y="1131590"/>
                  <a:ext cx="1008000" cy="1080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2" name="Google Shape;172;p19"/>
                <p:cNvCxnSpPr/>
                <p:nvPr/>
              </p:nvCxnSpPr>
              <p:spPr>
                <a:xfrm>
                  <a:off x="7452320" y="3219822"/>
                  <a:ext cx="1008000" cy="1080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173" name="Google Shape;173;p19"/>
          <p:cNvSpPr txBox="1"/>
          <p:nvPr/>
        </p:nvSpPr>
        <p:spPr>
          <a:xfrm>
            <a:off x="147205" y="2844765"/>
            <a:ext cx="3617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100млн погибших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74" name="Google Shape;174;p19"/>
          <p:cNvGrpSpPr/>
          <p:nvPr/>
        </p:nvGrpSpPr>
        <p:grpSpPr>
          <a:xfrm>
            <a:off x="4190410" y="2131114"/>
            <a:ext cx="3617478" cy="1937512"/>
            <a:chOff x="5220072" y="987574"/>
            <a:chExt cx="3384300" cy="3384300"/>
          </a:xfrm>
        </p:grpSpPr>
        <p:sp>
          <p:nvSpPr>
            <p:cNvPr id="175" name="Google Shape;175;p19"/>
            <p:cNvSpPr/>
            <p:nvPr/>
          </p:nvSpPr>
          <p:spPr>
            <a:xfrm>
              <a:off x="5220072" y="987574"/>
              <a:ext cx="3384300" cy="33843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6" name="Google Shape;176;p19"/>
            <p:cNvGrpSpPr/>
            <p:nvPr/>
          </p:nvGrpSpPr>
          <p:grpSpPr>
            <a:xfrm>
              <a:off x="5292200" y="1131590"/>
              <a:ext cx="3168232" cy="3168232"/>
              <a:chOff x="5292200" y="1131590"/>
              <a:chExt cx="3168232" cy="3168232"/>
            </a:xfrm>
          </p:grpSpPr>
          <p:grpSp>
            <p:nvGrpSpPr>
              <p:cNvPr id="177" name="Google Shape;177;p19"/>
              <p:cNvGrpSpPr/>
              <p:nvPr/>
            </p:nvGrpSpPr>
            <p:grpSpPr>
              <a:xfrm>
                <a:off x="5364088" y="1131590"/>
                <a:ext cx="3096232" cy="3168232"/>
                <a:chOff x="5364088" y="1131590"/>
                <a:chExt cx="3096232" cy="3168232"/>
              </a:xfrm>
            </p:grpSpPr>
            <p:cxnSp>
              <p:nvCxnSpPr>
                <p:cNvPr id="178" name="Google Shape;178;p19"/>
                <p:cNvCxnSpPr/>
                <p:nvPr/>
              </p:nvCxnSpPr>
              <p:spPr>
                <a:xfrm>
                  <a:off x="5364088" y="1131590"/>
                  <a:ext cx="1008000" cy="1080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9" name="Google Shape;179;p19"/>
                <p:cNvCxnSpPr/>
                <p:nvPr/>
              </p:nvCxnSpPr>
              <p:spPr>
                <a:xfrm>
                  <a:off x="7452320" y="3219822"/>
                  <a:ext cx="1008000" cy="1080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0" name="Google Shape;180;p19"/>
              <p:cNvGrpSpPr/>
              <p:nvPr/>
            </p:nvGrpSpPr>
            <p:grpSpPr>
              <a:xfrm rot="5400000">
                <a:off x="5328200" y="1095590"/>
                <a:ext cx="3096232" cy="3168232"/>
                <a:chOff x="5364088" y="1131590"/>
                <a:chExt cx="3096232" cy="3168232"/>
              </a:xfrm>
            </p:grpSpPr>
            <p:cxnSp>
              <p:nvCxnSpPr>
                <p:cNvPr id="181" name="Google Shape;181;p19"/>
                <p:cNvCxnSpPr/>
                <p:nvPr/>
              </p:nvCxnSpPr>
              <p:spPr>
                <a:xfrm>
                  <a:off x="5364088" y="1131590"/>
                  <a:ext cx="1008000" cy="1080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2" name="Google Shape;182;p19"/>
                <p:cNvCxnSpPr/>
                <p:nvPr/>
              </p:nvCxnSpPr>
              <p:spPr>
                <a:xfrm>
                  <a:off x="7452320" y="3219822"/>
                  <a:ext cx="1008000" cy="1080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183" name="Google Shape;183;p19"/>
          <p:cNvSpPr txBox="1"/>
          <p:nvPr/>
        </p:nvSpPr>
        <p:spPr>
          <a:xfrm>
            <a:off x="4190226" y="2844765"/>
            <a:ext cx="3617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Скрин кода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8339643" y="2844765"/>
            <a:ext cx="3617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Фото рабочего макета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122287" y="4439265"/>
            <a:ext cx="54261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arenR"/>
            </a:pPr>
            <a:r>
              <a:rPr b="1" lang="ru-RU" sz="1600">
                <a:solidFill>
                  <a:srgbClr val="000000"/>
                </a:solidFill>
              </a:rPr>
              <a:t>Анализ проблемы:</a:t>
            </a:r>
            <a:r>
              <a:rPr lang="ru-RU" sz="1600">
                <a:solidFill>
                  <a:srgbClr val="000000"/>
                </a:solidFill>
              </a:rPr>
              <a:t> сбор статистики (70% ДТП на нерегулируемых переходах) и обоснование необходимости решения.</a:t>
            </a:r>
            <a:br>
              <a:rPr lang="ru-RU" sz="16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arenR"/>
            </a:pPr>
            <a:r>
              <a:rPr b="1" lang="ru-RU" sz="1600">
                <a:solidFill>
                  <a:srgbClr val="000000"/>
                </a:solidFill>
              </a:rPr>
              <a:t>Разработка алгоритма:</a:t>
            </a:r>
            <a:r>
              <a:rPr lang="ru-RU" sz="1600">
                <a:solidFill>
                  <a:srgbClr val="000000"/>
                </a:solidFill>
              </a:rPr>
              <a:t> </a:t>
            </a:r>
            <a:r>
              <a:rPr lang="ru-RU" sz="1600"/>
              <a:t>подбор и использование </a:t>
            </a:r>
            <a:r>
              <a:rPr lang="ru-RU" sz="1600">
                <a:solidFill>
                  <a:srgbClr val="000000"/>
                </a:solidFill>
              </a:rPr>
              <a:t>нейросети для детектирования пешеходов и животных (использование библиотек OpenCV, YOLO).</a:t>
            </a:r>
            <a:br>
              <a:rPr lang="ru-RU" sz="16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5548288" y="4439265"/>
            <a:ext cx="5426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arenR" startAt="3"/>
            </a:pPr>
            <a:r>
              <a:rPr b="1" lang="ru-RU" sz="1600"/>
              <a:t>Создание опытного </a:t>
            </a:r>
            <a:r>
              <a:rPr lang="ru-RU" sz="1600"/>
              <a:t>образца (микроконтроллер ESP-32)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arenR" startAt="3"/>
            </a:pPr>
            <a:r>
              <a:rPr lang="ru-RU" sz="1600"/>
              <a:t>Развитие и оптимизация проекта</a:t>
            </a:r>
            <a:endParaRPr sz="16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19" title="Снимок экрана 2025-03-27 220033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293" y="2131093"/>
            <a:ext cx="3617482" cy="193748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/>
        </p:nvSpPr>
        <p:spPr>
          <a:xfrm>
            <a:off x="467596" y="2413041"/>
            <a:ext cx="292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FFFFFF"/>
                </a:solidFill>
              </a:rPr>
              <a:t>погибло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FFFFFF"/>
                </a:solidFill>
              </a:rPr>
              <a:t>10 615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FFFFFF"/>
                </a:solidFill>
              </a:rPr>
              <a:t>человек</a:t>
            </a:r>
            <a:endParaRPr b="1" sz="3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19" title="Снимок экрана 2025-03-27 220158.png"/>
          <p:cNvPicPr preferRelativeResize="0"/>
          <p:nvPr/>
        </p:nvPicPr>
        <p:blipFill rotWithShape="1">
          <a:blip r:embed="rId6">
            <a:alphaModFix/>
          </a:blip>
          <a:srcRect b="0" l="0" r="-9697" t="0"/>
          <a:stretch/>
        </p:blipFill>
        <p:spPr>
          <a:xfrm>
            <a:off x="4190206" y="2134387"/>
            <a:ext cx="4089374" cy="1937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 title="photo_2025-03-27_22-03-37.jpg"/>
          <p:cNvPicPr preferRelativeResize="0"/>
          <p:nvPr/>
        </p:nvPicPr>
        <p:blipFill rotWithShape="1">
          <a:blip r:embed="rId7">
            <a:alphaModFix/>
          </a:blip>
          <a:srcRect b="9265" l="-844" r="-854" t="20647"/>
          <a:stretch/>
        </p:blipFill>
        <p:spPr>
          <a:xfrm>
            <a:off x="8452231" y="2134385"/>
            <a:ext cx="3617482" cy="193748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/>
          <p:nvPr/>
        </p:nvSpPr>
        <p:spPr>
          <a:xfrm flipH="1" rot="10800000">
            <a:off x="186990" y="1699557"/>
            <a:ext cx="2499000" cy="97500"/>
          </a:xfrm>
          <a:prstGeom prst="rect">
            <a:avLst/>
          </a:prstGeom>
          <a:solidFill>
            <a:srgbClr val="FEC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/>
          <p:nvPr/>
        </p:nvSpPr>
        <p:spPr>
          <a:xfrm>
            <a:off x="-304" y="6687281"/>
            <a:ext cx="12192300" cy="170700"/>
          </a:xfrm>
          <a:prstGeom prst="rect">
            <a:avLst/>
          </a:prstGeom>
          <a:solidFill>
            <a:srgbClr val="8627A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0" y="-4628"/>
            <a:ext cx="12192000" cy="1218000"/>
          </a:xfrm>
          <a:prstGeom prst="rect">
            <a:avLst/>
          </a:prstGeom>
          <a:solidFill>
            <a:srgbClr val="03A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5207" y="247866"/>
            <a:ext cx="913579" cy="723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8253" y="345353"/>
            <a:ext cx="2050630" cy="608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/>
        </p:nvSpPr>
        <p:spPr>
          <a:xfrm>
            <a:off x="187000" y="1213375"/>
            <a:ext cx="1178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Планы развития</a:t>
            </a:r>
            <a:endParaRPr/>
          </a:p>
        </p:txBody>
      </p:sp>
      <p:sp>
        <p:nvSpPr>
          <p:cNvPr id="201" name="Google Shape;201;p20"/>
          <p:cNvSpPr txBox="1"/>
          <p:nvPr/>
        </p:nvSpPr>
        <p:spPr>
          <a:xfrm>
            <a:off x="186999" y="1992675"/>
            <a:ext cx="6826800" cy="15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b="1" lang="ru-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</a:t>
            </a:r>
            <a:r>
              <a:rPr b="1" lang="ru-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ообучение </a:t>
            </a:r>
            <a:r>
              <a:rPr lang="ru-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нейросети на специфичных данных для </a:t>
            </a:r>
            <a:r>
              <a:rPr b="1" lang="ru-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повышения </a:t>
            </a:r>
            <a:r>
              <a:rPr lang="ru-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точности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AutoNum type="arabicPeriod"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Интеграция с IP-камерой и светофором (опытный образец) в пределах моего города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AutoNum type="arabicPeriod"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Тестирование в реальных условиях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AutoNum type="arabicPeriod"/>
            </a:pPr>
            <a:r>
              <a:rPr lang="ru-RU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Оптимизация и масштабирование системы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0"/>
          <p:cNvSpPr/>
          <p:nvPr/>
        </p:nvSpPr>
        <p:spPr>
          <a:xfrm flipH="1" rot="10800000">
            <a:off x="186990" y="1699557"/>
            <a:ext cx="2499000" cy="97500"/>
          </a:xfrm>
          <a:prstGeom prst="rect">
            <a:avLst/>
          </a:prstGeom>
          <a:solidFill>
            <a:srgbClr val="FEC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20" title="3d39803e-481d-467b-b9c4-42b3a6826095.png"/>
          <p:cNvPicPr preferRelativeResize="0"/>
          <p:nvPr/>
        </p:nvPicPr>
        <p:blipFill rotWithShape="1">
          <a:blip r:embed="rId5">
            <a:alphaModFix/>
          </a:blip>
          <a:srcRect b="11779" l="0" r="6208" t="4440"/>
          <a:stretch/>
        </p:blipFill>
        <p:spPr>
          <a:xfrm>
            <a:off x="6719325" y="1915452"/>
            <a:ext cx="4963748" cy="427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/>
        </p:nvSpPr>
        <p:spPr>
          <a:xfrm>
            <a:off x="0" y="2413050"/>
            <a:ext cx="121920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5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sz="5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Александр Калинин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+79084661118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https://t.me/sanechkatfu</a:t>
            </a:r>
            <a:endParaRPr sz="3000">
              <a:solidFill>
                <a:srgbClr val="222828"/>
              </a:solidFill>
              <a:highlight>
                <a:srgbClr val="FBFEE9"/>
              </a:highlight>
              <a:latin typeface="Gantari ExtraBold"/>
              <a:ea typeface="Gantari ExtraBold"/>
              <a:cs typeface="Gantari ExtraBold"/>
              <a:sym typeface="Gantari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